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8" r:id="rId1"/>
  </p:sldMasterIdLst>
  <p:notesMasterIdLst>
    <p:notesMasterId r:id="rId13"/>
  </p:notesMasterIdLst>
  <p:sldIdLst>
    <p:sldId id="256" r:id="rId2"/>
    <p:sldId id="270" r:id="rId3"/>
    <p:sldId id="271" r:id="rId4"/>
    <p:sldId id="272" r:id="rId5"/>
    <p:sldId id="269" r:id="rId6"/>
    <p:sldId id="257" r:id="rId7"/>
    <p:sldId id="258" r:id="rId8"/>
    <p:sldId id="260" r:id="rId9"/>
    <p:sldId id="259" r:id="rId10"/>
    <p:sldId id="262"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7EB73-99E2-4023-A919-5BA2DFEE45BD}" type="datetimeFigureOut">
              <a:rPr lang="ru-RU" smtClean="0"/>
              <a:pPr/>
              <a:t>05.12.2014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7BBBB-5F0A-4090-B892-923C4B0662C1}" type="slidenum">
              <a:rPr lang="ru-RU" smtClean="0"/>
              <a:pPr/>
              <a:t>‹#›</a:t>
            </a:fld>
            <a:endParaRPr lang="ru-RU"/>
          </a:p>
        </p:txBody>
      </p:sp>
    </p:spTree>
    <p:extLst>
      <p:ext uri="{BB962C8B-B14F-4D97-AF65-F5344CB8AC3E}">
        <p14:creationId xmlns:p14="http://schemas.microsoft.com/office/powerpoint/2010/main" val="353995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827BBBB-5F0A-4090-B892-923C4B0662C1}" type="slidenum">
              <a:rPr lang="ru-RU" smtClean="0"/>
              <a:pPr/>
              <a:t>6</a:t>
            </a:fld>
            <a:endParaRPr lang="ru-RU"/>
          </a:p>
        </p:txBody>
      </p:sp>
    </p:spTree>
    <p:extLst>
      <p:ext uri="{BB962C8B-B14F-4D97-AF65-F5344CB8AC3E}">
        <p14:creationId xmlns:p14="http://schemas.microsoft.com/office/powerpoint/2010/main" val="192607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3344EFE-F17A-47B1-8A86-041940A24A65}"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3344EFE-F17A-47B1-8A86-041940A24A65}"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3344EFE-F17A-47B1-8A86-041940A24A65}"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3344EFE-F17A-47B1-8A86-041940A24A6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18514DA-491D-46FC-ACCA-EACBF94822B5}" type="datetimeFigureOut">
              <a:rPr lang="ru-RU" smtClean="0"/>
              <a:pPr/>
              <a:t>05.12.2014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3344EFE-F17A-47B1-8A86-041940A24A65}"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18514DA-491D-46FC-ACCA-EACBF94822B5}" type="datetimeFigureOut">
              <a:rPr lang="ru-RU" smtClean="0"/>
              <a:pPr/>
              <a:t>05.12.2014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344EFE-F17A-47B1-8A86-041940A24A65}"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3" y="188640"/>
            <a:ext cx="8640959" cy="1656184"/>
          </a:xfrm>
        </p:spPr>
        <p:txBody>
          <a:bodyPr>
            <a:noAutofit/>
          </a:bodyPr>
          <a:lstStyle/>
          <a:p>
            <a:pPr marL="182880" algn="ctr"/>
            <a:r>
              <a:rPr lang="ru-RU" sz="3200" b="1" i="1" dirty="0" smtClean="0">
                <a:solidFill>
                  <a:srgbClr val="FF0000"/>
                </a:solidFill>
              </a:rPr>
              <a:t/>
            </a:r>
            <a:br>
              <a:rPr lang="ru-RU" sz="3200" b="1" i="1" dirty="0" smtClean="0">
                <a:solidFill>
                  <a:srgbClr val="FF0000"/>
                </a:solidFill>
              </a:rPr>
            </a:br>
            <a:r>
              <a:rPr lang="ru-RU" sz="3200" b="1" i="1" dirty="0" smtClean="0">
                <a:solidFill>
                  <a:srgbClr val="FF0000"/>
                </a:solidFill>
                <a:effectLst>
                  <a:outerShdw blurRad="38100" dist="38100" dir="2700000" algn="tl">
                    <a:srgbClr val="000000">
                      <a:alpha val="43137"/>
                    </a:srgbClr>
                  </a:outerShdw>
                </a:effectLst>
              </a:rPr>
              <a:t>Всероссийский конкурс педагогического мастерства « Мой лучший урок»</a:t>
            </a:r>
            <a:r>
              <a:rPr lang="ru-RU" sz="3200" b="1" i="1" dirty="0" smtClean="0">
                <a:solidFill>
                  <a:srgbClr val="FF0000"/>
                </a:solidFill>
              </a:rPr>
              <a:t/>
            </a:r>
            <a:br>
              <a:rPr lang="ru-RU" sz="3200" b="1" i="1" dirty="0" smtClean="0">
                <a:solidFill>
                  <a:srgbClr val="FF0000"/>
                </a:solidFill>
              </a:rPr>
            </a:br>
            <a:r>
              <a:rPr lang="en-US" sz="3200" b="1" i="1" dirty="0" smtClean="0">
                <a:solidFill>
                  <a:srgbClr val="FF0000"/>
                </a:solidFill>
              </a:rPr>
              <a:t> </a:t>
            </a:r>
            <a:endParaRPr lang="ru-RU" sz="3200" b="1" i="1" u="sng" dirty="0" smtClean="0">
              <a:solidFill>
                <a:srgbClr val="FF0000"/>
              </a:solidFill>
            </a:endParaRPr>
          </a:p>
        </p:txBody>
      </p:sp>
      <p:pic>
        <p:nvPicPr>
          <p:cNvPr id="5" name="Рисунок 4" descr="Фото1106.jpg"/>
          <p:cNvPicPr>
            <a:picLocks noChangeAspect="1"/>
          </p:cNvPicPr>
          <p:nvPr/>
        </p:nvPicPr>
        <p:blipFill>
          <a:blip r:embed="rId2" cstate="print"/>
          <a:srcRect l="36329" t="11112" r="25391" b="52431"/>
          <a:stretch>
            <a:fillRect/>
          </a:stretch>
        </p:blipFill>
        <p:spPr>
          <a:xfrm>
            <a:off x="4917638" y="3068960"/>
            <a:ext cx="3830826" cy="2736304"/>
          </a:xfrm>
          <a:prstGeom prst="rect">
            <a:avLst/>
          </a:prstGeom>
          <a:ln w="25400">
            <a:solidFill>
              <a:schemeClr val="bg1"/>
            </a:solidFill>
          </a:ln>
        </p:spPr>
      </p:pic>
      <p:sp>
        <p:nvSpPr>
          <p:cNvPr id="6" name="Заголовок 1"/>
          <p:cNvSpPr txBox="1">
            <a:spLocks/>
          </p:cNvSpPr>
          <p:nvPr/>
        </p:nvSpPr>
        <p:spPr>
          <a:xfrm>
            <a:off x="1547664" y="1628800"/>
            <a:ext cx="6624736" cy="1584176"/>
          </a:xfrm>
          <a:prstGeom prst="rect">
            <a:avLst/>
          </a:prstGeom>
        </p:spPr>
        <p:txBody>
          <a:bodyPr vert="horz" lIns="91440" tIns="45720" rIns="91440" bIns="45720" rtlCol="0" anchor="ctr">
            <a:normAutofit fontScale="97500"/>
          </a:bodyPr>
          <a:lstStyle/>
          <a:p>
            <a:pPr marL="182880" marR="0" lvl="0" indent="0" algn="ctr" defTabSz="914400" rtl="0" eaLnBrk="1" fontAlgn="auto" latinLnBrk="0" hangingPunct="1">
              <a:lnSpc>
                <a:spcPct val="100000"/>
              </a:lnSpc>
              <a:spcBef>
                <a:spcPct val="0"/>
              </a:spcBef>
              <a:spcAft>
                <a:spcPts val="0"/>
              </a:spcAft>
              <a:buClrTx/>
              <a:buSzTx/>
              <a:buFontTx/>
              <a:buNone/>
              <a:tabLst/>
              <a:defRPr/>
            </a:pPr>
            <a:r>
              <a:rPr lang="ru-RU" sz="3200" b="1" i="1" dirty="0" smtClean="0">
                <a:solidFill>
                  <a:srgbClr val="00642D"/>
                </a:solidFill>
                <a:effectLst>
                  <a:outerShdw blurRad="38100" dist="38100" dir="2700000" algn="tl">
                    <a:srgbClr val="000000">
                      <a:alpha val="43137"/>
                    </a:srgbClr>
                  </a:outerShdw>
                </a:effectLst>
                <a:latin typeface="+mj-lt"/>
                <a:ea typeface="+mj-ea"/>
                <a:cs typeface="+mj-cs"/>
              </a:rPr>
              <a:t>МАОУ «СОШ №76», г.Перми</a:t>
            </a:r>
          </a:p>
        </p:txBody>
      </p:sp>
      <p:sp>
        <p:nvSpPr>
          <p:cNvPr id="7" name="Заголовок 1"/>
          <p:cNvSpPr txBox="1">
            <a:spLocks/>
          </p:cNvSpPr>
          <p:nvPr/>
        </p:nvSpPr>
        <p:spPr>
          <a:xfrm>
            <a:off x="1043608" y="4293096"/>
            <a:ext cx="3816424" cy="576064"/>
          </a:xfrm>
          <a:prstGeom prst="rect">
            <a:avLst/>
          </a:prstGeom>
        </p:spPr>
        <p:txBody>
          <a:bodyPr vert="horz" lIns="91440" tIns="45720" rIns="91440" bIns="45720" rtlCol="0" anchor="ctr">
            <a:noAutofit/>
          </a:bodyPr>
          <a:lstStyle/>
          <a:p>
            <a:pPr marL="182880" lvl="0" algn="ctr">
              <a:spcBef>
                <a:spcPct val="0"/>
              </a:spcBef>
              <a:defRPr/>
            </a:pPr>
            <a:r>
              <a:rPr lang="ru-RU" sz="3200" b="1" i="1" dirty="0" smtClean="0">
                <a:solidFill>
                  <a:srgbClr val="FF0000"/>
                </a:solidFill>
                <a:effectLst>
                  <a:outerShdw blurRad="38100" dist="38100" dir="2700000" algn="tl">
                    <a:srgbClr val="000000">
                      <a:alpha val="43137"/>
                    </a:srgbClr>
                  </a:outerShdw>
                </a:effectLst>
                <a:latin typeface="+mj-lt"/>
                <a:ea typeface="+mj-ea"/>
                <a:cs typeface="+mj-cs"/>
              </a:rPr>
              <a:t>Лебедева </a:t>
            </a:r>
          </a:p>
          <a:p>
            <a:pPr marL="182880" lvl="0" algn="ctr">
              <a:spcBef>
                <a:spcPct val="0"/>
              </a:spcBef>
              <a:defRPr/>
            </a:pPr>
            <a:r>
              <a:rPr lang="ru-RU" sz="3200" b="1" i="1" dirty="0" smtClean="0">
                <a:solidFill>
                  <a:srgbClr val="FF0000"/>
                </a:solidFill>
                <a:effectLst>
                  <a:outerShdw blurRad="38100" dist="38100" dir="2700000" algn="tl">
                    <a:srgbClr val="000000">
                      <a:alpha val="43137"/>
                    </a:srgbClr>
                  </a:outerShdw>
                </a:effectLst>
                <a:latin typeface="+mj-lt"/>
                <a:ea typeface="+mj-ea"/>
                <a:cs typeface="+mj-cs"/>
              </a:rPr>
              <a:t>Светлана </a:t>
            </a:r>
          </a:p>
          <a:p>
            <a:pPr marL="182880" lvl="0" algn="ctr">
              <a:spcBef>
                <a:spcPct val="0"/>
              </a:spcBef>
              <a:defRPr/>
            </a:pPr>
            <a:r>
              <a:rPr lang="ru-RU" sz="3200" b="1" i="1" dirty="0" smtClean="0">
                <a:solidFill>
                  <a:srgbClr val="FF0000"/>
                </a:solidFill>
                <a:effectLst>
                  <a:outerShdw blurRad="38100" dist="38100" dir="2700000" algn="tl">
                    <a:srgbClr val="000000">
                      <a:alpha val="43137"/>
                    </a:srgbClr>
                  </a:outerShdw>
                </a:effectLst>
                <a:latin typeface="+mj-lt"/>
                <a:ea typeface="+mj-ea"/>
                <a:cs typeface="+mj-cs"/>
              </a:rPr>
              <a:t>Константиновна </a:t>
            </a:r>
          </a:p>
        </p:txBody>
      </p:sp>
    </p:spTree>
    <p:extLst>
      <p:ext uri="{BB962C8B-B14F-4D97-AF65-F5344CB8AC3E}">
        <p14:creationId xmlns:p14="http://schemas.microsoft.com/office/powerpoint/2010/main" val="3913947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107979" y="1127641"/>
            <a:ext cx="7928517" cy="4893647"/>
          </a:xfrm>
          <a:prstGeom prst="rect">
            <a:avLst/>
          </a:prstGeom>
          <a:noFill/>
          <a:ln w="25400">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сформированы отличительные особенности </a:t>
            </a:r>
            <a:b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b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экосистемы поля от других экосистем;</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400" b="1"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составлена и преобразована модель экосистемы поля;</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400" b="1"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формируется умение взаимодействовать с </a:t>
            </a:r>
            <a:b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b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одноклассниками в групповой работе;</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400" b="1"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развиваются УУД – коммуникативные, регулятивные </a:t>
            </a:r>
            <a:b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b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и познавательные;</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позиция учащихся на уроке – активный субъект </a:t>
            </a:r>
            <a:b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br>
            <a:r>
              <a:rPr kumimoji="0" lang="ru-RU" sz="2400" b="1" i="0" u="none" strike="noStrike" cap="none" normalizeH="0" baseline="0" dirty="0" smtClean="0">
                <a:ln>
                  <a:noFill/>
                </a:ln>
                <a:solidFill>
                  <a:schemeClr val="tx2">
                    <a:lumMod val="75000"/>
                  </a:schemeClr>
                </a:solidFill>
                <a:effectLst/>
                <a:ea typeface="Calibri" pitchFamily="34" charset="0"/>
                <a:cs typeface="Arial" pitchFamily="34" charset="0"/>
              </a:rPr>
              <a:t>   деятельности.</a:t>
            </a:r>
            <a:r>
              <a:rPr kumimoji="0" lang="ru-RU" sz="2400" b="1" i="0" u="none" strike="noStrike" cap="none" normalizeH="0" baseline="0" dirty="0" smtClean="0">
                <a:ln>
                  <a:noFill/>
                </a:ln>
                <a:solidFill>
                  <a:schemeClr val="tx2">
                    <a:lumMod val="75000"/>
                  </a:schemeClr>
                </a:solidFill>
                <a:effectLst/>
                <a:cs typeface="Arial" pitchFamily="34" charset="0"/>
              </a:rPr>
              <a:t> </a:t>
            </a:r>
          </a:p>
        </p:txBody>
      </p:sp>
      <p:sp>
        <p:nvSpPr>
          <p:cNvPr id="6" name="Rectangle 5"/>
          <p:cNvSpPr>
            <a:spLocks noChangeArrowheads="1"/>
          </p:cNvSpPr>
          <p:nvPr/>
        </p:nvSpPr>
        <p:spPr bwMode="auto">
          <a:xfrm>
            <a:off x="6156176" y="332656"/>
            <a:ext cx="254608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ru-RU" sz="3200" b="1" i="1" dirty="0" smtClean="0">
                <a:solidFill>
                  <a:srgbClr val="FF0000"/>
                </a:solidFill>
                <a:effectLst>
                  <a:outerShdw blurRad="38100" dist="38100" dir="2700000" algn="tl">
                    <a:srgbClr val="000000">
                      <a:alpha val="43137"/>
                    </a:srgbClr>
                  </a:outerShdw>
                </a:effectLst>
              </a:rPr>
              <a:t>Результаты</a:t>
            </a:r>
          </a:p>
        </p:txBody>
      </p:sp>
    </p:spTree>
    <p:extLst>
      <p:ext uri="{BB962C8B-B14F-4D97-AF65-F5344CB8AC3E}">
        <p14:creationId xmlns:p14="http://schemas.microsoft.com/office/powerpoint/2010/main" val="304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Рисунок1.png"/>
          <p:cNvPicPr>
            <a:picLocks noChangeAspect="1"/>
          </p:cNvPicPr>
          <p:nvPr/>
        </p:nvPicPr>
        <p:blipFill>
          <a:blip r:embed="rId2" cstate="print"/>
          <a:stretch>
            <a:fillRect/>
          </a:stretch>
        </p:blipFill>
        <p:spPr>
          <a:xfrm>
            <a:off x="2411760" y="548680"/>
            <a:ext cx="5616624" cy="5503367"/>
          </a:xfrm>
          <a:prstGeom prst="rect">
            <a:avLst/>
          </a:prstGeom>
        </p:spPr>
      </p:pic>
    </p:spTree>
    <p:extLst>
      <p:ext uri="{BB962C8B-B14F-4D97-AF65-F5344CB8AC3E}">
        <p14:creationId xmlns:p14="http://schemas.microsoft.com/office/powerpoint/2010/main" val="375018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492896"/>
            <a:ext cx="7262193" cy="3888432"/>
          </a:xfrm>
        </p:spPr>
        <p:txBody>
          <a:bodyPr>
            <a:normAutofit/>
          </a:bodyPr>
          <a:lstStyle/>
          <a:p>
            <a:pPr algn="l">
              <a:spcBef>
                <a:spcPts val="600"/>
              </a:spcBef>
            </a:pPr>
            <a:r>
              <a:rPr lang="ru-RU" sz="1600" b="1" dirty="0" smtClean="0">
                <a:solidFill>
                  <a:schemeClr val="tx2">
                    <a:lumMod val="75000"/>
                  </a:schemeClr>
                </a:solidFill>
              </a:rPr>
              <a:t>Тип урока:</a:t>
            </a:r>
            <a:r>
              <a:rPr lang="ru-RU" sz="1600" dirty="0" smtClean="0">
                <a:solidFill>
                  <a:schemeClr val="tx2">
                    <a:lumMod val="75000"/>
                  </a:schemeClr>
                </a:solidFill>
              </a:rPr>
              <a:t> урок моделирования.</a:t>
            </a:r>
            <a:br>
              <a:rPr lang="ru-RU" sz="1600" dirty="0" smtClean="0">
                <a:solidFill>
                  <a:schemeClr val="tx2">
                    <a:lumMod val="75000"/>
                  </a:schemeClr>
                </a:solidFill>
              </a:rPr>
            </a:br>
            <a:r>
              <a:rPr lang="ru-RU" sz="1600" b="1" dirty="0" smtClean="0">
                <a:solidFill>
                  <a:schemeClr val="tx2">
                    <a:lumMod val="75000"/>
                  </a:schemeClr>
                </a:solidFill>
              </a:rPr>
              <a:t>Тема:</a:t>
            </a:r>
            <a:r>
              <a:rPr lang="ru-RU" sz="1600" dirty="0" smtClean="0">
                <a:solidFill>
                  <a:schemeClr val="tx2">
                    <a:lumMod val="75000"/>
                  </a:schemeClr>
                </a:solidFill>
              </a:rPr>
              <a:t> экосистема поля.</a:t>
            </a:r>
            <a:br>
              <a:rPr lang="ru-RU" sz="1600" dirty="0" smtClean="0">
                <a:solidFill>
                  <a:schemeClr val="tx2">
                    <a:lumMod val="75000"/>
                  </a:schemeClr>
                </a:solidFill>
              </a:rPr>
            </a:br>
            <a:r>
              <a:rPr lang="ru-RU" sz="1600" b="1" dirty="0" smtClean="0">
                <a:solidFill>
                  <a:schemeClr val="tx2">
                    <a:lumMod val="75000"/>
                  </a:schemeClr>
                </a:solidFill>
              </a:rPr>
              <a:t>Ресурсы: </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ноутбук (один на группу учащихся),</a:t>
            </a:r>
            <a:br>
              <a:rPr lang="ru-RU" sz="1600" dirty="0" smtClean="0">
                <a:solidFill>
                  <a:schemeClr val="tx2">
                    <a:lumMod val="75000"/>
                  </a:schemeClr>
                </a:solidFill>
              </a:rPr>
            </a:br>
            <a:r>
              <a:rPr lang="ru-RU" sz="1600" dirty="0" smtClean="0">
                <a:solidFill>
                  <a:schemeClr val="tx2">
                    <a:lumMod val="75000"/>
                  </a:schemeClr>
                </a:solidFill>
              </a:rPr>
              <a:t>-  проектор, экран,</a:t>
            </a:r>
            <a:br>
              <a:rPr lang="ru-RU" sz="1600" dirty="0" smtClean="0">
                <a:solidFill>
                  <a:schemeClr val="tx2">
                    <a:lumMod val="75000"/>
                  </a:schemeClr>
                </a:solidFill>
              </a:rPr>
            </a:br>
            <a:r>
              <a:rPr lang="ru-RU" sz="1600" dirty="0" smtClean="0">
                <a:solidFill>
                  <a:schemeClr val="tx2">
                    <a:lumMod val="75000"/>
                  </a:schemeClr>
                </a:solidFill>
              </a:rPr>
              <a:t>-  документ – камера,</a:t>
            </a:r>
            <a:br>
              <a:rPr lang="ru-RU" sz="1600" dirty="0" smtClean="0">
                <a:solidFill>
                  <a:schemeClr val="tx2">
                    <a:lumMod val="75000"/>
                  </a:schemeClr>
                </a:solidFill>
              </a:rPr>
            </a:br>
            <a:r>
              <a:rPr lang="ru-RU" sz="1600" dirty="0" smtClean="0">
                <a:solidFill>
                  <a:schemeClr val="tx2">
                    <a:lumMod val="75000"/>
                  </a:schemeClr>
                </a:solidFill>
              </a:rPr>
              <a:t>-  наборы для создания модели,</a:t>
            </a:r>
            <a:br>
              <a:rPr lang="ru-RU" sz="1600" dirty="0" smtClean="0">
                <a:solidFill>
                  <a:schemeClr val="tx2">
                    <a:lumMod val="75000"/>
                  </a:schemeClr>
                </a:solidFill>
              </a:rPr>
            </a:br>
            <a:r>
              <a:rPr lang="ru-RU" sz="1600" dirty="0" smtClean="0">
                <a:solidFill>
                  <a:schemeClr val="tx2">
                    <a:lumMod val="75000"/>
                  </a:schemeClr>
                </a:solidFill>
              </a:rPr>
              <a:t>-  анкеты,</a:t>
            </a:r>
            <a:br>
              <a:rPr lang="ru-RU" sz="1600" dirty="0" smtClean="0">
                <a:solidFill>
                  <a:schemeClr val="tx2">
                    <a:lumMod val="75000"/>
                  </a:schemeClr>
                </a:solidFill>
              </a:rPr>
            </a:br>
            <a:r>
              <a:rPr lang="ru-RU" sz="1600" dirty="0" smtClean="0">
                <a:solidFill>
                  <a:schemeClr val="tx2">
                    <a:lumMod val="75000"/>
                  </a:schemeClr>
                </a:solidFill>
              </a:rPr>
              <a:t>-  карточки с заданиями (Приложение 1, 2).</a:t>
            </a:r>
            <a:br>
              <a:rPr lang="ru-RU" sz="1600" dirty="0" smtClean="0">
                <a:solidFill>
                  <a:schemeClr val="tx2">
                    <a:lumMod val="75000"/>
                  </a:schemeClr>
                </a:solidFill>
              </a:rPr>
            </a:br>
            <a:r>
              <a:rPr lang="ru-RU" sz="1600" b="1" dirty="0" smtClean="0">
                <a:solidFill>
                  <a:schemeClr val="tx2">
                    <a:lumMod val="75000"/>
                  </a:schemeClr>
                </a:solidFill>
              </a:rPr>
              <a:t>Организация пространства:</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фронтальная работа, </a:t>
            </a:r>
            <a:br>
              <a:rPr lang="ru-RU" sz="1600" dirty="0" smtClean="0">
                <a:solidFill>
                  <a:schemeClr val="tx2">
                    <a:lumMod val="75000"/>
                  </a:schemeClr>
                </a:solidFill>
              </a:rPr>
            </a:br>
            <a:r>
              <a:rPr lang="ru-RU" sz="1600" dirty="0" smtClean="0">
                <a:solidFill>
                  <a:schemeClr val="tx2">
                    <a:lumMod val="75000"/>
                  </a:schemeClr>
                </a:solidFill>
              </a:rPr>
              <a:t>-  групповая работа.</a:t>
            </a:r>
            <a:endParaRPr lang="ru-RU" sz="1600" dirty="0">
              <a:solidFill>
                <a:schemeClr val="tx2">
                  <a:lumMod val="75000"/>
                </a:schemeClr>
              </a:solidFill>
            </a:endParaRPr>
          </a:p>
        </p:txBody>
      </p:sp>
      <p:sp>
        <p:nvSpPr>
          <p:cNvPr id="3" name="Объект 2"/>
          <p:cNvSpPr>
            <a:spLocks noGrp="1"/>
          </p:cNvSpPr>
          <p:nvPr>
            <p:ph idx="1"/>
          </p:nvPr>
        </p:nvSpPr>
        <p:spPr>
          <a:xfrm>
            <a:off x="1403648" y="404664"/>
            <a:ext cx="7416824" cy="2160240"/>
          </a:xfrm>
        </p:spPr>
        <p:txBody>
          <a:bodyPr>
            <a:noAutofit/>
          </a:bodyPr>
          <a:lstStyle/>
          <a:p>
            <a:pPr>
              <a:spcBef>
                <a:spcPts val="600"/>
              </a:spcBef>
              <a:buNone/>
            </a:pPr>
            <a:r>
              <a:rPr lang="ru-RU" sz="1800" b="1" u="sng" dirty="0" smtClean="0">
                <a:solidFill>
                  <a:schemeClr val="tx2">
                    <a:lumMod val="75000"/>
                  </a:schemeClr>
                </a:solidFill>
              </a:rPr>
              <a:t>Образовательная система</a:t>
            </a:r>
          </a:p>
          <a:p>
            <a:pPr>
              <a:spcBef>
                <a:spcPts val="600"/>
              </a:spcBef>
              <a:buNone/>
            </a:pPr>
            <a:r>
              <a:rPr lang="ru-RU" sz="1800" b="1" u="sng" dirty="0" smtClean="0">
                <a:solidFill>
                  <a:schemeClr val="tx2">
                    <a:lumMod val="75000"/>
                  </a:schemeClr>
                </a:solidFill>
              </a:rPr>
              <a:t>«Школа 2100»</a:t>
            </a:r>
          </a:p>
          <a:p>
            <a:pPr>
              <a:spcBef>
                <a:spcPts val="600"/>
              </a:spcBef>
              <a:buNone/>
            </a:pPr>
            <a:r>
              <a:rPr lang="ru-RU" sz="1800" b="1" u="sng" dirty="0" smtClean="0">
                <a:solidFill>
                  <a:schemeClr val="tx2">
                    <a:lumMod val="75000"/>
                  </a:schemeClr>
                </a:solidFill>
              </a:rPr>
              <a:t>Окружающий мир</a:t>
            </a:r>
          </a:p>
          <a:p>
            <a:pPr>
              <a:spcBef>
                <a:spcPts val="600"/>
              </a:spcBef>
              <a:buNone/>
            </a:pPr>
            <a:r>
              <a:rPr lang="ru-RU" sz="1800" b="1" dirty="0" smtClean="0">
                <a:solidFill>
                  <a:schemeClr val="tx2">
                    <a:lumMod val="75000"/>
                  </a:schemeClr>
                </a:solidFill>
              </a:rPr>
              <a:t>(авторы: А.А.Вахрушев, Д.Д.Данилов, О.В.Бурский, </a:t>
            </a:r>
            <a:r>
              <a:rPr lang="ru-RU" sz="1800" b="1" dirty="0" err="1" smtClean="0">
                <a:solidFill>
                  <a:schemeClr val="tx2">
                    <a:lumMod val="75000"/>
                  </a:schemeClr>
                </a:solidFill>
              </a:rPr>
              <a:t>А.С.Раутиан</a:t>
            </a:r>
            <a:r>
              <a:rPr lang="ru-RU" sz="1800" b="1" dirty="0" smtClean="0">
                <a:solidFill>
                  <a:schemeClr val="tx2">
                    <a:lumMod val="75000"/>
                  </a:schemeClr>
                </a:solidFill>
              </a:rPr>
              <a:t>)</a:t>
            </a:r>
          </a:p>
          <a:p>
            <a:pPr algn="ctr">
              <a:spcBef>
                <a:spcPts val="600"/>
              </a:spcBef>
              <a:buNone/>
            </a:pPr>
            <a:r>
              <a:rPr lang="ru-RU" sz="1800" b="1" dirty="0" smtClean="0">
                <a:solidFill>
                  <a:schemeClr val="tx2">
                    <a:lumMod val="75000"/>
                  </a:schemeClr>
                </a:solidFill>
              </a:rPr>
              <a:t>3 класс</a:t>
            </a:r>
          </a:p>
          <a:p>
            <a:pPr>
              <a:spcBef>
                <a:spcPts val="600"/>
              </a:spcBef>
              <a:buNone/>
            </a:pPr>
            <a:r>
              <a:rPr lang="ru-RU" sz="1800" b="1" u="sng" dirty="0" smtClean="0">
                <a:solidFill>
                  <a:schemeClr val="tx2">
                    <a:lumMod val="75000"/>
                  </a:schemeClr>
                </a:solidFill>
              </a:rPr>
              <a:t>разделы:</a:t>
            </a:r>
            <a:r>
              <a:rPr lang="ru-RU" sz="1800" b="1" dirty="0" smtClean="0">
                <a:solidFill>
                  <a:schemeClr val="tx2">
                    <a:lumMod val="75000"/>
                  </a:schemeClr>
                </a:solidFill>
              </a:rPr>
              <a:t>   «Живые обитатели планеты» (34 часа),</a:t>
            </a:r>
          </a:p>
          <a:p>
            <a:pPr>
              <a:spcBef>
                <a:spcPts val="600"/>
              </a:spcBef>
              <a:buNone/>
            </a:pPr>
            <a:r>
              <a:rPr lang="ru-RU" sz="1800" b="1" dirty="0" smtClean="0">
                <a:solidFill>
                  <a:schemeClr val="tx2">
                    <a:lumMod val="75000"/>
                  </a:schemeClr>
                </a:solidFill>
              </a:rPr>
              <a:t>                       «Экологическая система» (10 часов).</a:t>
            </a:r>
            <a:endParaRPr lang="ru-RU" sz="1800" b="1" dirty="0">
              <a:solidFill>
                <a:schemeClr val="tx2">
                  <a:lumMod val="75000"/>
                </a:schemeClr>
              </a:solidFill>
            </a:endParaRPr>
          </a:p>
        </p:txBody>
      </p:sp>
    </p:spTree>
    <p:extLst>
      <p:ext uri="{BB962C8B-B14F-4D97-AF65-F5344CB8AC3E}">
        <p14:creationId xmlns:p14="http://schemas.microsoft.com/office/powerpoint/2010/main" val="179256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08720"/>
            <a:ext cx="8630345" cy="4896544"/>
          </a:xfrm>
          <a:noFill/>
          <a:ln w="25400">
            <a:noFill/>
          </a:ln>
        </p:spPr>
        <p:txBody>
          <a:bodyPr>
            <a:noAutofit/>
          </a:bodyPr>
          <a:lstStyle/>
          <a:p>
            <a:pPr algn="l"/>
            <a:r>
              <a:rPr lang="ru-RU" sz="1600" u="sng" dirty="0" smtClean="0">
                <a:solidFill>
                  <a:schemeClr val="tx2">
                    <a:lumMod val="75000"/>
                  </a:schemeClr>
                </a:solidFill>
              </a:rPr>
              <a:t>Образовательные:</a:t>
            </a:r>
            <a:r>
              <a:rPr lang="ru-RU" sz="1600" dirty="0" smtClean="0">
                <a:solidFill>
                  <a:schemeClr val="tx2">
                    <a:lumMod val="75000"/>
                  </a:schemeClr>
                </a:solidFill>
              </a:rPr>
              <a:t> </a:t>
            </a:r>
            <a:br>
              <a:rPr lang="ru-RU" sz="1600" dirty="0" smtClean="0">
                <a:solidFill>
                  <a:schemeClr val="tx2">
                    <a:lumMod val="75000"/>
                  </a:schemeClr>
                </a:solidFill>
              </a:rPr>
            </a:br>
            <a:r>
              <a:rPr lang="ru-RU" sz="1600" dirty="0" smtClean="0">
                <a:solidFill>
                  <a:schemeClr val="tx2">
                    <a:lumMod val="75000"/>
                  </a:schemeClr>
                </a:solidFill>
              </a:rPr>
              <a:t>- сформулировать отличительные особенности поля от </a:t>
            </a:r>
            <a:r>
              <a:rPr lang="ru-RU" sz="1600" smtClean="0">
                <a:solidFill>
                  <a:schemeClr val="tx2">
                    <a:lumMod val="75000"/>
                  </a:schemeClr>
                </a:solidFill>
              </a:rPr>
              <a:t>других </a:t>
            </a:r>
            <a:r>
              <a:rPr lang="ru-RU" sz="1600" smtClean="0">
                <a:solidFill>
                  <a:schemeClr val="tx2">
                    <a:lumMod val="75000"/>
                  </a:schemeClr>
                </a:solidFill>
              </a:rPr>
              <a:t>экосистем;</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составить модель </a:t>
            </a:r>
            <a:r>
              <a:rPr lang="ru-RU" sz="1600" smtClean="0">
                <a:solidFill>
                  <a:schemeClr val="tx2">
                    <a:lumMod val="75000"/>
                  </a:schemeClr>
                </a:solidFill>
              </a:rPr>
              <a:t>экосистемы </a:t>
            </a:r>
            <a:r>
              <a:rPr lang="ru-RU" sz="1600" smtClean="0">
                <a:solidFill>
                  <a:schemeClr val="tx2">
                    <a:lumMod val="75000"/>
                  </a:schemeClr>
                </a:solidFill>
              </a:rPr>
              <a:t>поля</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a:r>
            <a:br>
              <a:rPr lang="ru-RU" sz="1600" dirty="0" smtClean="0">
                <a:solidFill>
                  <a:schemeClr val="tx2">
                    <a:lumMod val="75000"/>
                  </a:schemeClr>
                </a:solidFill>
              </a:rPr>
            </a:br>
            <a:r>
              <a:rPr lang="ru-RU" sz="1600" u="sng" dirty="0" smtClean="0">
                <a:solidFill>
                  <a:schemeClr val="tx2">
                    <a:lumMod val="75000"/>
                  </a:schemeClr>
                </a:solidFill>
              </a:rPr>
              <a:t>Воспитательные:</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формировать умение взаимодействовать с одноклассниками в </a:t>
            </a:r>
            <a:r>
              <a:rPr lang="ru-RU" sz="1600" smtClean="0">
                <a:solidFill>
                  <a:schemeClr val="tx2">
                    <a:lumMod val="75000"/>
                  </a:schemeClr>
                </a:solidFill>
              </a:rPr>
              <a:t>групповой </a:t>
            </a:r>
            <a:r>
              <a:rPr lang="ru-RU" sz="1600" smtClean="0">
                <a:solidFill>
                  <a:schemeClr val="tx2">
                    <a:lumMod val="75000"/>
                  </a:schemeClr>
                </a:solidFill>
              </a:rPr>
              <a:t>работе.</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a:r>
            <a:br>
              <a:rPr lang="ru-RU" sz="1600" dirty="0" smtClean="0">
                <a:solidFill>
                  <a:schemeClr val="tx2">
                    <a:lumMod val="75000"/>
                  </a:schemeClr>
                </a:solidFill>
              </a:rPr>
            </a:br>
            <a:r>
              <a:rPr lang="ru-RU" sz="1600" u="sng" dirty="0" smtClean="0">
                <a:solidFill>
                  <a:schemeClr val="tx2">
                    <a:lumMod val="75000"/>
                  </a:schemeClr>
                </a:solidFill>
              </a:rPr>
              <a:t>Формировать УУД:</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личностные: способность к самооценке на основе критерия успешности </a:t>
            </a:r>
            <a:br>
              <a:rPr lang="ru-RU" sz="1600" dirty="0" smtClean="0">
                <a:solidFill>
                  <a:schemeClr val="tx2">
                    <a:lumMod val="75000"/>
                  </a:schemeClr>
                </a:solidFill>
              </a:rPr>
            </a:br>
            <a:r>
              <a:rPr lang="ru-RU" sz="1600" dirty="0" smtClean="0">
                <a:solidFill>
                  <a:schemeClr val="tx2">
                    <a:lumMod val="75000"/>
                  </a:schemeClr>
                </a:solidFill>
              </a:rPr>
              <a:t>   коллективной </a:t>
            </a:r>
            <a:r>
              <a:rPr lang="ru-RU" sz="1600" dirty="0" smtClean="0">
                <a:solidFill>
                  <a:schemeClr val="tx2">
                    <a:lumMod val="75000"/>
                  </a:schemeClr>
                </a:solidFill>
              </a:rPr>
              <a:t>деятельности;</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регулятивные УУД: умение формулировать цель на уроке, работать по коллективно</a:t>
            </a:r>
            <a:br>
              <a:rPr lang="ru-RU" sz="1600" dirty="0" smtClean="0">
                <a:solidFill>
                  <a:schemeClr val="tx2">
                    <a:lumMod val="75000"/>
                  </a:schemeClr>
                </a:solidFill>
              </a:rPr>
            </a:br>
            <a:r>
              <a:rPr lang="ru-RU" sz="1600" dirty="0" smtClean="0">
                <a:solidFill>
                  <a:schemeClr val="tx2">
                    <a:lumMod val="75000"/>
                  </a:schemeClr>
                </a:solidFill>
              </a:rPr>
              <a:t>   составленному плану, высказывать свое </a:t>
            </a:r>
            <a:r>
              <a:rPr lang="ru-RU" sz="1600" dirty="0" smtClean="0">
                <a:solidFill>
                  <a:schemeClr val="tx2">
                    <a:lumMod val="75000"/>
                  </a:schemeClr>
                </a:solidFill>
              </a:rPr>
              <a:t>предположение;</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коммуникативные УУД: овладение правилами коллективной деятельности, </a:t>
            </a:r>
            <a:br>
              <a:rPr lang="ru-RU" sz="1600" dirty="0" smtClean="0">
                <a:solidFill>
                  <a:schemeClr val="tx2">
                    <a:lumMod val="75000"/>
                  </a:schemeClr>
                </a:solidFill>
              </a:rPr>
            </a:br>
            <a:r>
              <a:rPr lang="ru-RU" sz="1600" dirty="0" smtClean="0">
                <a:solidFill>
                  <a:schemeClr val="tx2">
                    <a:lumMod val="75000"/>
                  </a:schemeClr>
                </a:solidFill>
              </a:rPr>
              <a:t>   умение договариваться и приходить к общему решению в совместной </a:t>
            </a:r>
            <a:r>
              <a:rPr lang="ru-RU" sz="1600" dirty="0" smtClean="0">
                <a:solidFill>
                  <a:schemeClr val="tx2">
                    <a:lumMod val="75000"/>
                  </a:schemeClr>
                </a:solidFill>
              </a:rPr>
              <a:t>деятельности;</a:t>
            </a: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chemeClr val="tx2">
                    <a:lumMod val="75000"/>
                  </a:schemeClr>
                </a:solidFill>
              </a:rPr>
              <a:t>- познавательные УУД: осуществлять поиск необходимой информации для </a:t>
            </a:r>
            <a:br>
              <a:rPr lang="ru-RU" sz="1600" dirty="0" smtClean="0">
                <a:solidFill>
                  <a:schemeClr val="tx2">
                    <a:lumMod val="75000"/>
                  </a:schemeClr>
                </a:solidFill>
              </a:rPr>
            </a:br>
            <a:r>
              <a:rPr lang="ru-RU" sz="1600" dirty="0" smtClean="0">
                <a:solidFill>
                  <a:schemeClr val="tx2">
                    <a:lumMod val="75000"/>
                  </a:schemeClr>
                </a:solidFill>
              </a:rPr>
              <a:t>  выполнения учебных заданий с использованием Интернета и учебной литературы.</a:t>
            </a:r>
            <a:r>
              <a:rPr lang="ru-RU" sz="1600" b="0" dirty="0">
                <a:solidFill>
                  <a:schemeClr val="tx2">
                    <a:lumMod val="75000"/>
                  </a:schemeClr>
                </a:solidFill>
              </a:rPr>
              <a:t/>
            </a:r>
            <a:br>
              <a:rPr lang="ru-RU" sz="1600" b="0" dirty="0">
                <a:solidFill>
                  <a:schemeClr val="tx2">
                    <a:lumMod val="75000"/>
                  </a:schemeClr>
                </a:solidFill>
              </a:rPr>
            </a:br>
            <a:endParaRPr lang="ru-RU" sz="1600" dirty="0">
              <a:solidFill>
                <a:schemeClr val="tx2">
                  <a:lumMod val="75000"/>
                </a:schemeClr>
              </a:solidFill>
            </a:endParaRPr>
          </a:p>
        </p:txBody>
      </p:sp>
      <p:sp>
        <p:nvSpPr>
          <p:cNvPr id="4" name="Прямоугольник 3"/>
          <p:cNvSpPr/>
          <p:nvPr/>
        </p:nvSpPr>
        <p:spPr>
          <a:xfrm>
            <a:off x="3779912" y="169476"/>
            <a:ext cx="5040560" cy="584775"/>
          </a:xfrm>
          <a:prstGeom prst="rect">
            <a:avLst/>
          </a:prstGeom>
        </p:spPr>
        <p:txBody>
          <a:bodyPr wrap="square">
            <a:spAutoFit/>
          </a:bodyPr>
          <a:lstStyle/>
          <a:p>
            <a:pPr algn="r"/>
            <a:r>
              <a:rPr lang="ru-RU" sz="3200" b="1" i="1" dirty="0" smtClean="0">
                <a:solidFill>
                  <a:srgbClr val="FF0000"/>
                </a:solidFill>
                <a:effectLst>
                  <a:outerShdw blurRad="38100" dist="38100" dir="2700000" algn="tl">
                    <a:srgbClr val="000000">
                      <a:alpha val="43137"/>
                    </a:srgbClr>
                  </a:outerShdw>
                </a:effectLst>
              </a:rPr>
              <a:t>Цели</a:t>
            </a:r>
            <a:endParaRPr lang="ru-RU"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03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980728"/>
            <a:ext cx="6552728" cy="4896544"/>
          </a:xfrm>
          <a:noFill/>
          <a:ln w="25400">
            <a:noFill/>
          </a:ln>
        </p:spPr>
        <p:txBody>
          <a:bodyPr vert="horz" lIns="91440" tIns="45720" rIns="91440" bIns="45720" rtlCol="0" anchor="ctr">
            <a:noAutofit/>
          </a:bodyPr>
          <a:lstStyle/>
          <a:p>
            <a:pPr algn="l"/>
            <a:r>
              <a:rPr lang="ru-RU" sz="1800" b="1" dirty="0">
                <a:solidFill>
                  <a:schemeClr val="tx2">
                    <a:lumMod val="75000"/>
                  </a:schemeClr>
                </a:solidFill>
                <a:effectLst/>
              </a:rPr>
              <a:t>1. Мотивация к учебной деятельности (2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2. Актуализация (2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3. Преобразование условий задачи (5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4. Построение проекта выхода из затруднения (5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5. Моделирование. Преобразование модели (15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6. Первичное закрепление (5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7. Самостоятельная работа с проверкой по эталону (5 мин.).</a:t>
            </a:r>
            <a:br>
              <a:rPr lang="ru-RU" sz="1800" b="1" dirty="0">
                <a:solidFill>
                  <a:schemeClr val="tx2">
                    <a:lumMod val="75000"/>
                  </a:schemeClr>
                </a:solidFill>
                <a:effectLst/>
              </a:rPr>
            </a:br>
            <a:r>
              <a:rPr lang="ru-RU" sz="1800" b="1" dirty="0">
                <a:solidFill>
                  <a:schemeClr val="tx2">
                    <a:lumMod val="75000"/>
                  </a:schemeClr>
                </a:solidFill>
                <a:effectLst/>
              </a:rPr>
              <a:t/>
            </a:r>
            <a:br>
              <a:rPr lang="ru-RU" sz="1800" b="1" dirty="0">
                <a:solidFill>
                  <a:schemeClr val="tx2">
                    <a:lumMod val="75000"/>
                  </a:schemeClr>
                </a:solidFill>
                <a:effectLst/>
              </a:rPr>
            </a:br>
            <a:r>
              <a:rPr lang="ru-RU" sz="1800" b="1" dirty="0">
                <a:solidFill>
                  <a:schemeClr val="tx2">
                    <a:lumMod val="75000"/>
                  </a:schemeClr>
                </a:solidFill>
                <a:effectLst/>
              </a:rPr>
              <a:t>8. Рефлексия учебной деятельности на уроке (15 мин.).</a:t>
            </a:r>
          </a:p>
        </p:txBody>
      </p:sp>
      <p:sp>
        <p:nvSpPr>
          <p:cNvPr id="3" name="Прямоугольник 2"/>
          <p:cNvSpPr/>
          <p:nvPr/>
        </p:nvSpPr>
        <p:spPr>
          <a:xfrm>
            <a:off x="3779912" y="169476"/>
            <a:ext cx="5040560" cy="584775"/>
          </a:xfrm>
          <a:prstGeom prst="rect">
            <a:avLst/>
          </a:prstGeom>
        </p:spPr>
        <p:txBody>
          <a:bodyPr wrap="square">
            <a:spAutoFit/>
          </a:bodyPr>
          <a:lstStyle/>
          <a:p>
            <a:pPr algn="r"/>
            <a:r>
              <a:rPr lang="ru-RU" sz="3200" b="1" i="1" dirty="0" smtClean="0">
                <a:solidFill>
                  <a:srgbClr val="FF0000"/>
                </a:solidFill>
                <a:effectLst>
                  <a:outerShdw blurRad="38100" dist="38100" dir="2700000" algn="tl">
                    <a:srgbClr val="000000">
                      <a:alpha val="43137"/>
                    </a:srgbClr>
                  </a:outerShdw>
                </a:effectLst>
              </a:rPr>
              <a:t>Основные этапы урока</a:t>
            </a:r>
            <a:endParaRPr lang="ru-RU"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2610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896094779"/>
              </p:ext>
            </p:extLst>
          </p:nvPr>
        </p:nvGraphicFramePr>
        <p:xfrm>
          <a:off x="1259632" y="1628800"/>
          <a:ext cx="7632848" cy="3235256"/>
        </p:xfrm>
        <a:graphic>
          <a:graphicData uri="http://schemas.openxmlformats.org/drawingml/2006/table">
            <a:tbl>
              <a:tblPr/>
              <a:tblGrid>
                <a:gridCol w="3816424"/>
                <a:gridCol w="3816424"/>
              </a:tblGrid>
              <a:tr h="396044">
                <a:tc>
                  <a:txBody>
                    <a:bodyPr/>
                    <a:lstStyle/>
                    <a:p>
                      <a:pPr algn="ctr">
                        <a:lnSpc>
                          <a:spcPct val="115000"/>
                        </a:lnSpc>
                        <a:spcAft>
                          <a:spcPts val="0"/>
                        </a:spcAft>
                        <a:tabLst>
                          <a:tab pos="180340" algn="l"/>
                        </a:tabLst>
                      </a:pPr>
                      <a:r>
                        <a:rPr lang="ru-RU" sz="2000" b="1" dirty="0">
                          <a:solidFill>
                            <a:schemeClr val="tx2">
                              <a:lumMod val="75000"/>
                            </a:schemeClr>
                          </a:solidFill>
                          <a:latin typeface="+mn-lt"/>
                          <a:ea typeface="Calibri"/>
                          <a:cs typeface="Times New Roman"/>
                        </a:rPr>
                        <a:t>Задачи учителя</a:t>
                      </a:r>
                    </a:p>
                  </a:txBody>
                  <a:tcPr marL="45398" marR="45398"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c>
                  <a:txBody>
                    <a:bodyPr/>
                    <a:lstStyle/>
                    <a:p>
                      <a:pPr algn="ctr">
                        <a:lnSpc>
                          <a:spcPct val="115000"/>
                        </a:lnSpc>
                        <a:spcAft>
                          <a:spcPts val="0"/>
                        </a:spcAft>
                        <a:tabLst>
                          <a:tab pos="180340" algn="l"/>
                        </a:tabLst>
                      </a:pPr>
                      <a:r>
                        <a:rPr lang="ru-RU" sz="2000" b="1" dirty="0">
                          <a:solidFill>
                            <a:schemeClr val="tx2">
                              <a:lumMod val="75000"/>
                            </a:schemeClr>
                          </a:solidFill>
                          <a:latin typeface="+mn-lt"/>
                          <a:ea typeface="Calibri"/>
                          <a:cs typeface="Times New Roman"/>
                        </a:rPr>
                        <a:t>Задачи ученика</a:t>
                      </a:r>
                    </a:p>
                  </a:txBody>
                  <a:tcPr marL="45398" marR="45398"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r>
              <a:tr h="2772308">
                <a:tc>
                  <a:txBody>
                    <a:bodyPr/>
                    <a:lstStyle/>
                    <a:p>
                      <a:pPr marL="342900" lvl="0" indent="-342900">
                        <a:lnSpc>
                          <a:spcPct val="115000"/>
                        </a:lnSpc>
                        <a:spcAft>
                          <a:spcPts val="0"/>
                        </a:spcAft>
                        <a:buFont typeface="Wingdings"/>
                        <a:buNone/>
                      </a:pPr>
                      <a:endParaRPr lang="ru-RU" sz="1800" dirty="0" smtClean="0">
                        <a:solidFill>
                          <a:schemeClr val="tx2">
                            <a:lumMod val="75000"/>
                          </a:schemeClr>
                        </a:solidFill>
                        <a:latin typeface="+mn-lt"/>
                        <a:ea typeface="Calibri"/>
                        <a:cs typeface="Times New Roman"/>
                      </a:endParaRPr>
                    </a:p>
                    <a:p>
                      <a:pPr marL="342900" lvl="0" indent="-342900">
                        <a:lnSpc>
                          <a:spcPct val="115000"/>
                        </a:lnSpc>
                        <a:spcAft>
                          <a:spcPts val="0"/>
                        </a:spcAft>
                        <a:buFont typeface="Wingdings"/>
                        <a:buChar char=""/>
                      </a:pPr>
                      <a:r>
                        <a:rPr lang="ru-RU" sz="1800" dirty="0" smtClean="0">
                          <a:solidFill>
                            <a:schemeClr val="tx2">
                              <a:lumMod val="75000"/>
                            </a:schemeClr>
                          </a:solidFill>
                          <a:latin typeface="+mn-lt"/>
                          <a:ea typeface="Calibri"/>
                          <a:cs typeface="Times New Roman"/>
                        </a:rPr>
                        <a:t>подвести </a:t>
                      </a:r>
                      <a:r>
                        <a:rPr lang="ru-RU" sz="1800" dirty="0">
                          <a:solidFill>
                            <a:schemeClr val="tx2">
                              <a:lumMod val="75000"/>
                            </a:schemeClr>
                          </a:solidFill>
                          <a:latin typeface="+mn-lt"/>
                          <a:ea typeface="Calibri"/>
                          <a:cs typeface="Times New Roman"/>
                        </a:rPr>
                        <a:t>детей к формированию проблемы</a:t>
                      </a:r>
                      <a:r>
                        <a:rPr lang="ru-RU" sz="1800" dirty="0" smtClean="0">
                          <a:solidFill>
                            <a:schemeClr val="tx2">
                              <a:lumMod val="75000"/>
                            </a:schemeClr>
                          </a:solidFill>
                          <a:latin typeface="+mn-lt"/>
                          <a:ea typeface="Calibri"/>
                          <a:cs typeface="Times New Roman"/>
                        </a:rPr>
                        <a:t>;</a:t>
                      </a:r>
                    </a:p>
                    <a:p>
                      <a:pPr marL="342900" lvl="0" indent="-342900">
                        <a:lnSpc>
                          <a:spcPct val="115000"/>
                        </a:lnSpc>
                        <a:spcAft>
                          <a:spcPts val="0"/>
                        </a:spcAft>
                        <a:buFont typeface="Wingdings"/>
                        <a:buNone/>
                      </a:pPr>
                      <a:endParaRPr lang="ru-RU" sz="1800" dirty="0">
                        <a:solidFill>
                          <a:schemeClr val="tx2">
                            <a:lumMod val="75000"/>
                          </a:schemeClr>
                        </a:solidFill>
                        <a:latin typeface="+mn-lt"/>
                        <a:ea typeface="Calibri"/>
                        <a:cs typeface="Times New Roman"/>
                      </a:endParaRPr>
                    </a:p>
                    <a:p>
                      <a:pPr marL="342900" lvl="0" indent="-342900">
                        <a:lnSpc>
                          <a:spcPct val="115000"/>
                        </a:lnSpc>
                        <a:spcAft>
                          <a:spcPts val="0"/>
                        </a:spcAft>
                        <a:buFont typeface="Wingdings"/>
                        <a:buChar char=""/>
                      </a:pPr>
                      <a:r>
                        <a:rPr lang="ru-RU" sz="1800" dirty="0">
                          <a:solidFill>
                            <a:schemeClr val="tx2">
                              <a:lumMod val="75000"/>
                            </a:schemeClr>
                          </a:solidFill>
                          <a:latin typeface="+mn-lt"/>
                          <a:ea typeface="Calibri"/>
                          <a:cs typeface="Times New Roman"/>
                        </a:rPr>
                        <a:t>создать условия для актуализации знаний; </a:t>
                      </a:r>
                      <a:endParaRPr lang="ru-RU" sz="1800" dirty="0" smtClean="0">
                        <a:solidFill>
                          <a:schemeClr val="tx2">
                            <a:lumMod val="75000"/>
                          </a:schemeClr>
                        </a:solidFill>
                        <a:latin typeface="+mn-lt"/>
                        <a:ea typeface="Calibri"/>
                        <a:cs typeface="Times New Roman"/>
                      </a:endParaRPr>
                    </a:p>
                    <a:p>
                      <a:pPr marL="342900" lvl="0" indent="-342900">
                        <a:lnSpc>
                          <a:spcPct val="115000"/>
                        </a:lnSpc>
                        <a:spcAft>
                          <a:spcPts val="0"/>
                        </a:spcAft>
                        <a:buFont typeface="Wingdings"/>
                        <a:buNone/>
                      </a:pPr>
                      <a:endParaRPr lang="ru-RU" sz="1800" dirty="0">
                        <a:solidFill>
                          <a:schemeClr val="tx2">
                            <a:lumMod val="75000"/>
                          </a:schemeClr>
                        </a:solidFill>
                        <a:latin typeface="+mn-lt"/>
                        <a:ea typeface="Calibri"/>
                        <a:cs typeface="Times New Roman"/>
                      </a:endParaRPr>
                    </a:p>
                    <a:p>
                      <a:pPr marL="342900" lvl="0" indent="-342900">
                        <a:lnSpc>
                          <a:spcPct val="115000"/>
                        </a:lnSpc>
                        <a:spcAft>
                          <a:spcPts val="0"/>
                        </a:spcAft>
                        <a:buFont typeface="Wingdings"/>
                        <a:buChar char=""/>
                      </a:pPr>
                      <a:r>
                        <a:rPr lang="ru-RU" sz="1800" dirty="0">
                          <a:solidFill>
                            <a:schemeClr val="tx2">
                              <a:lumMod val="75000"/>
                            </a:schemeClr>
                          </a:solidFill>
                          <a:latin typeface="+mn-lt"/>
                          <a:ea typeface="Calibri"/>
                          <a:cs typeface="Times New Roman"/>
                        </a:rPr>
                        <a:t>зафиксировать причину затруднения.</a:t>
                      </a:r>
                    </a:p>
                  </a:txBody>
                  <a:tcPr marL="45398" marR="45398"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c>
                  <a:txBody>
                    <a:bodyPr/>
                    <a:lstStyle/>
                    <a:p>
                      <a:pPr marL="342900" lvl="0" indent="-342900">
                        <a:lnSpc>
                          <a:spcPct val="115000"/>
                        </a:lnSpc>
                        <a:spcAft>
                          <a:spcPts val="0"/>
                        </a:spcAft>
                        <a:buFont typeface="Wingdings"/>
                        <a:buNone/>
                      </a:pPr>
                      <a:endParaRPr lang="ru-RU" sz="1800" dirty="0" smtClean="0">
                        <a:solidFill>
                          <a:schemeClr val="tx2">
                            <a:lumMod val="75000"/>
                          </a:schemeClr>
                        </a:solidFill>
                        <a:latin typeface="+mn-lt"/>
                        <a:ea typeface="Calibri"/>
                        <a:cs typeface="Times New Roman"/>
                      </a:endParaRPr>
                    </a:p>
                    <a:p>
                      <a:pPr marL="342900" lvl="0" indent="-342900">
                        <a:lnSpc>
                          <a:spcPct val="115000"/>
                        </a:lnSpc>
                        <a:spcAft>
                          <a:spcPts val="0"/>
                        </a:spcAft>
                        <a:buFont typeface="Wingdings"/>
                        <a:buChar char=""/>
                      </a:pPr>
                      <a:r>
                        <a:rPr lang="ru-RU" sz="1800" dirty="0" smtClean="0">
                          <a:solidFill>
                            <a:schemeClr val="tx2">
                              <a:lumMod val="75000"/>
                            </a:schemeClr>
                          </a:solidFill>
                          <a:latin typeface="+mn-lt"/>
                          <a:ea typeface="Calibri"/>
                          <a:cs typeface="Times New Roman"/>
                        </a:rPr>
                        <a:t>вспомнить </a:t>
                      </a:r>
                      <a:r>
                        <a:rPr lang="ru-RU" sz="1800" dirty="0">
                          <a:solidFill>
                            <a:schemeClr val="tx2">
                              <a:lumMod val="75000"/>
                            </a:schemeClr>
                          </a:solidFill>
                          <a:latin typeface="+mn-lt"/>
                          <a:ea typeface="Calibri"/>
                          <a:cs typeface="Times New Roman"/>
                        </a:rPr>
                        <a:t>признаки экосистемы</a:t>
                      </a:r>
                      <a:r>
                        <a:rPr lang="ru-RU" sz="1800" dirty="0" smtClean="0">
                          <a:solidFill>
                            <a:schemeClr val="tx2">
                              <a:lumMod val="75000"/>
                            </a:schemeClr>
                          </a:solidFill>
                          <a:latin typeface="+mn-lt"/>
                          <a:ea typeface="Calibri"/>
                          <a:cs typeface="Times New Roman"/>
                        </a:rPr>
                        <a:t>;</a:t>
                      </a:r>
                    </a:p>
                    <a:p>
                      <a:pPr marL="342900" lvl="0" indent="-342900">
                        <a:lnSpc>
                          <a:spcPct val="115000"/>
                        </a:lnSpc>
                        <a:spcAft>
                          <a:spcPts val="0"/>
                        </a:spcAft>
                        <a:buFont typeface="Wingdings"/>
                        <a:buNone/>
                      </a:pPr>
                      <a:endParaRPr lang="ru-RU" sz="1800" dirty="0">
                        <a:solidFill>
                          <a:schemeClr val="tx2">
                            <a:lumMod val="75000"/>
                          </a:schemeClr>
                        </a:solidFill>
                        <a:latin typeface="+mn-lt"/>
                        <a:ea typeface="Calibri"/>
                        <a:cs typeface="Times New Roman"/>
                      </a:endParaRPr>
                    </a:p>
                    <a:p>
                      <a:pPr marL="342900" lvl="0" indent="-342900">
                        <a:lnSpc>
                          <a:spcPct val="115000"/>
                        </a:lnSpc>
                        <a:spcAft>
                          <a:spcPts val="0"/>
                        </a:spcAft>
                        <a:buFont typeface="Wingdings"/>
                        <a:buChar char=""/>
                      </a:pPr>
                      <a:r>
                        <a:rPr lang="ru-RU" sz="1800" dirty="0">
                          <a:solidFill>
                            <a:schemeClr val="tx2">
                              <a:lumMod val="75000"/>
                            </a:schemeClr>
                          </a:solidFill>
                          <a:latin typeface="+mn-lt"/>
                          <a:ea typeface="Calibri"/>
                          <a:cs typeface="Times New Roman"/>
                        </a:rPr>
                        <a:t>высказать и аргументировать свои предположения.</a:t>
                      </a:r>
                    </a:p>
                  </a:txBody>
                  <a:tcPr marL="45398" marR="45398"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r>
            </a:tbl>
          </a:graphicData>
        </a:graphic>
      </p:graphicFrame>
      <p:pic>
        <p:nvPicPr>
          <p:cNvPr id="7" name="Picture 2" descr="C:\Users\ИРИНА\Desktop\радость.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509120"/>
            <a:ext cx="1418084" cy="172072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627784" y="332656"/>
            <a:ext cx="6408712" cy="584775"/>
          </a:xfrm>
          <a:prstGeom prst="rect">
            <a:avLst/>
          </a:prstGeom>
        </p:spPr>
        <p:txBody>
          <a:bodyPr wrap="square">
            <a:spAutoFit/>
          </a:bodyPr>
          <a:lstStyle/>
          <a:p>
            <a:pPr lvl="0" algn="r" fontAlgn="base">
              <a:spcBef>
                <a:spcPct val="0"/>
              </a:spcBef>
              <a:spcAft>
                <a:spcPct val="0"/>
              </a:spcAft>
              <a:tabLst>
                <a:tab pos="180975" algn="l"/>
              </a:tabLst>
            </a:pPr>
            <a:r>
              <a:rPr lang="ru-RU" sz="3200" b="1" i="1" dirty="0" smtClean="0">
                <a:solidFill>
                  <a:srgbClr val="FF0000"/>
                </a:solidFill>
                <a:effectLst>
                  <a:outerShdw blurRad="38100" dist="38100" dir="2700000" algn="tl">
                    <a:srgbClr val="000000">
                      <a:alpha val="43137"/>
                    </a:srgbClr>
                  </a:outerShdw>
                </a:effectLst>
              </a:rPr>
              <a:t>Преобразование условий задачи</a:t>
            </a:r>
          </a:p>
        </p:txBody>
      </p:sp>
    </p:spTree>
    <p:extLst>
      <p:ext uri="{BB962C8B-B14F-4D97-AF65-F5344CB8AC3E}">
        <p14:creationId xmlns:p14="http://schemas.microsoft.com/office/powerpoint/2010/main" val="504056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836712"/>
            <a:ext cx="7694240" cy="5760640"/>
          </a:xfrm>
        </p:spPr>
        <p:txBody>
          <a:bodyPr/>
          <a:lstStyle/>
          <a:p>
            <a:pPr marL="0" indent="0">
              <a:buNone/>
            </a:pP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188267626"/>
              </p:ext>
            </p:extLst>
          </p:nvPr>
        </p:nvGraphicFramePr>
        <p:xfrm>
          <a:off x="1259632" y="1916832"/>
          <a:ext cx="7632848" cy="2972902"/>
        </p:xfrm>
        <a:graphic>
          <a:graphicData uri="http://schemas.openxmlformats.org/drawingml/2006/table">
            <a:tbl>
              <a:tblPr/>
              <a:tblGrid>
                <a:gridCol w="3816424"/>
                <a:gridCol w="3816424"/>
              </a:tblGrid>
              <a:tr h="301647">
                <a:tc>
                  <a:txBody>
                    <a:bodyPr/>
                    <a:lstStyle/>
                    <a:p>
                      <a:pPr marL="342900" lvl="0" indent="-342900" algn="ctr" defTabSz="914400" rtl="0" eaLnBrk="1" latinLnBrk="0" hangingPunct="1">
                        <a:lnSpc>
                          <a:spcPct val="115000"/>
                        </a:lnSpc>
                        <a:spcAft>
                          <a:spcPts val="0"/>
                        </a:spcAft>
                        <a:buFont typeface="Wingdings"/>
                        <a:tabLst>
                          <a:tab pos="180340" algn="l"/>
                        </a:tabLst>
                      </a:pPr>
                      <a:r>
                        <a:rPr lang="ru-RU" sz="2000" b="1" kern="1200" dirty="0" smtClean="0">
                          <a:solidFill>
                            <a:schemeClr val="tx2">
                              <a:lumMod val="75000"/>
                            </a:schemeClr>
                          </a:solidFill>
                          <a:latin typeface="+mn-lt"/>
                          <a:ea typeface="Calibri"/>
                          <a:cs typeface="Times New Roman"/>
                        </a:rPr>
                        <a:t>Задачи учителя</a:t>
                      </a:r>
                    </a:p>
                  </a:txBody>
                  <a:tcPr marL="45398" marR="45398" marT="0"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c>
                  <a:txBody>
                    <a:bodyPr/>
                    <a:lstStyle/>
                    <a:p>
                      <a:pPr marL="342900" lvl="0" indent="-342900" algn="ctr" defTabSz="914400" rtl="0" eaLnBrk="1" latinLnBrk="0" hangingPunct="1">
                        <a:lnSpc>
                          <a:spcPct val="115000"/>
                        </a:lnSpc>
                        <a:spcAft>
                          <a:spcPts val="0"/>
                        </a:spcAft>
                        <a:buFont typeface="Wingdings"/>
                        <a:tabLst>
                          <a:tab pos="180340" algn="l"/>
                        </a:tabLst>
                      </a:pPr>
                      <a:r>
                        <a:rPr lang="ru-RU" sz="2000" b="1" kern="1200" dirty="0" smtClean="0">
                          <a:solidFill>
                            <a:schemeClr val="tx2">
                              <a:lumMod val="75000"/>
                            </a:schemeClr>
                          </a:solidFill>
                          <a:latin typeface="+mn-lt"/>
                          <a:ea typeface="Calibri"/>
                          <a:cs typeface="Times New Roman"/>
                        </a:rPr>
                        <a:t>Задачи ученика</a:t>
                      </a:r>
                    </a:p>
                  </a:txBody>
                  <a:tcPr marL="45398" marR="45398" marT="0"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r>
              <a:tr h="2622382">
                <a:tc>
                  <a:txBody>
                    <a:bodyPr/>
                    <a:lstStyle/>
                    <a:p>
                      <a:pPr marL="342900" lvl="0" indent="-342900" algn="l" defTabSz="914400" rtl="0" eaLnBrk="1" latinLnBrk="0" hangingPunct="1">
                        <a:lnSpc>
                          <a:spcPct val="115000"/>
                        </a:lnSpc>
                        <a:spcAft>
                          <a:spcPts val="0"/>
                        </a:spcAft>
                        <a:buFont typeface="Wingdings"/>
                        <a:buChar char=""/>
                      </a:pPr>
                      <a:endParaRPr lang="ru-RU" sz="1800" kern="1200" dirty="0" smtClean="0">
                        <a:solidFill>
                          <a:schemeClr val="tx2">
                            <a:lumMod val="75000"/>
                          </a:schemeClr>
                        </a:solidFill>
                        <a:latin typeface="+mn-lt"/>
                        <a:ea typeface="Calibri"/>
                        <a:cs typeface="Times New Roman"/>
                      </a:endParaRP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организовать постановку цели урока; </a:t>
                      </a:r>
                    </a:p>
                    <a:p>
                      <a:pPr marL="342900" lvl="0" indent="-342900" algn="l" defTabSz="914400" rtl="0" eaLnBrk="1" latinLnBrk="0" hangingPunct="1">
                        <a:lnSpc>
                          <a:spcPct val="115000"/>
                        </a:lnSpc>
                        <a:spcAft>
                          <a:spcPts val="0"/>
                        </a:spcAft>
                        <a:buFont typeface="Wingdings"/>
                        <a:buChar char=""/>
                      </a:pPr>
                      <a:endParaRPr lang="ru-RU" sz="1800" kern="1200" dirty="0" smtClean="0">
                        <a:solidFill>
                          <a:schemeClr val="tx2">
                            <a:lumMod val="75000"/>
                          </a:schemeClr>
                        </a:solidFill>
                        <a:latin typeface="+mn-lt"/>
                        <a:ea typeface="Calibri"/>
                        <a:cs typeface="Times New Roman"/>
                      </a:endParaRP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организовать составление совместного плана действий;</a:t>
                      </a:r>
                    </a:p>
                    <a:p>
                      <a:pPr marL="342900" lvl="0" indent="-342900" algn="l" defTabSz="914400" rtl="0" eaLnBrk="1" latinLnBrk="0" hangingPunct="1">
                        <a:lnSpc>
                          <a:spcPct val="115000"/>
                        </a:lnSpc>
                        <a:spcAft>
                          <a:spcPts val="0"/>
                        </a:spcAft>
                        <a:buFont typeface="Wingdings"/>
                        <a:buChar char=""/>
                      </a:pPr>
                      <a:endParaRPr lang="ru-RU" sz="1800" kern="1200" dirty="0" smtClean="0">
                        <a:solidFill>
                          <a:schemeClr val="tx2">
                            <a:lumMod val="75000"/>
                          </a:schemeClr>
                        </a:solidFill>
                        <a:latin typeface="+mn-lt"/>
                        <a:ea typeface="Calibri"/>
                        <a:cs typeface="Times New Roman"/>
                      </a:endParaRP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 определить средства.</a:t>
                      </a:r>
                    </a:p>
                  </a:txBody>
                  <a:tcPr marL="45398" marR="45398"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c>
                  <a:txBody>
                    <a:bodyPr/>
                    <a:lstStyle/>
                    <a:p>
                      <a:pPr marL="342900" lvl="0" indent="-342900" algn="l" defTabSz="914400" rtl="0" eaLnBrk="1" latinLnBrk="0" hangingPunct="1">
                        <a:lnSpc>
                          <a:spcPct val="115000"/>
                        </a:lnSpc>
                        <a:spcAft>
                          <a:spcPts val="0"/>
                        </a:spcAft>
                        <a:buFont typeface="Wingdings"/>
                        <a:buNone/>
                      </a:pPr>
                      <a:endParaRPr lang="ru-RU" sz="1800" kern="1200" dirty="0" smtClean="0">
                        <a:solidFill>
                          <a:schemeClr val="tx2">
                            <a:lumMod val="75000"/>
                          </a:schemeClr>
                        </a:solidFill>
                        <a:latin typeface="+mn-lt"/>
                        <a:ea typeface="Calibri"/>
                        <a:cs typeface="Times New Roman"/>
                      </a:endParaRP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сформулировать цель; </a:t>
                      </a: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вспомнить связи внутри экосистемы; </a:t>
                      </a: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найти доказательство, что поле – экосистема</a:t>
                      </a:r>
                      <a:r>
                        <a:rPr lang="ru-RU" sz="1800" kern="1200" baseline="0" dirty="0" smtClean="0">
                          <a:solidFill>
                            <a:schemeClr val="tx2">
                              <a:lumMod val="75000"/>
                            </a:schemeClr>
                          </a:solidFill>
                          <a:latin typeface="+mn-lt"/>
                          <a:ea typeface="Calibri"/>
                          <a:cs typeface="Times New Roman"/>
                        </a:rPr>
                        <a:t> </a:t>
                      </a:r>
                      <a:r>
                        <a:rPr lang="ru-RU" sz="1800" kern="1200" dirty="0" smtClean="0">
                          <a:solidFill>
                            <a:schemeClr val="tx2">
                              <a:lumMod val="75000"/>
                            </a:schemeClr>
                          </a:solidFill>
                          <a:latin typeface="+mn-lt"/>
                          <a:ea typeface="Calibri"/>
                          <a:cs typeface="Times New Roman"/>
                        </a:rPr>
                        <a:t>(составить модель); </a:t>
                      </a:r>
                    </a:p>
                    <a:p>
                      <a:pPr marL="342900" lvl="0" indent="-342900" algn="l" defTabSz="914400" rtl="0" eaLnBrk="1" latinLnBrk="0" hangingPunct="1">
                        <a:lnSpc>
                          <a:spcPct val="115000"/>
                        </a:lnSpc>
                        <a:spcAft>
                          <a:spcPts val="0"/>
                        </a:spcAft>
                        <a:buFont typeface="Wingdings"/>
                        <a:buChar char=""/>
                      </a:pPr>
                      <a:r>
                        <a:rPr lang="ru-RU" sz="1800" kern="1200" dirty="0" smtClean="0">
                          <a:solidFill>
                            <a:schemeClr val="tx2">
                              <a:lumMod val="75000"/>
                            </a:schemeClr>
                          </a:solidFill>
                          <a:latin typeface="+mn-lt"/>
                          <a:ea typeface="Calibri"/>
                          <a:cs typeface="Times New Roman"/>
                        </a:rPr>
                        <a:t>найти отличия экосистемы поля от других экосистем.</a:t>
                      </a:r>
                    </a:p>
                  </a:txBody>
                  <a:tcPr marL="45398" marR="45398"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alpha val="60000"/>
                      </a:schemeClr>
                    </a:solidFill>
                  </a:tcPr>
                </a:tc>
              </a:tr>
            </a:tbl>
          </a:graphicData>
        </a:graphic>
      </p:graphicFrame>
      <p:sp>
        <p:nvSpPr>
          <p:cNvPr id="13313" name="Rectangle 1"/>
          <p:cNvSpPr>
            <a:spLocks noChangeArrowheads="1"/>
          </p:cNvSpPr>
          <p:nvPr/>
        </p:nvSpPr>
        <p:spPr bwMode="auto">
          <a:xfrm>
            <a:off x="539552" y="251937"/>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lang="ru-RU" sz="3200" b="1" i="1" dirty="0" smtClean="0">
                <a:solidFill>
                  <a:srgbClr val="FF0000"/>
                </a:solidFill>
                <a:effectLst>
                  <a:outerShdw blurRad="38100" dist="38100" dir="2700000" algn="tl">
                    <a:srgbClr val="000000">
                      <a:alpha val="43137"/>
                    </a:srgbClr>
                  </a:outerShdw>
                </a:effectLst>
              </a:rPr>
              <a:t>Построение проекта выхода из затруднений</a:t>
            </a:r>
          </a:p>
        </p:txBody>
      </p:sp>
      <p:pic>
        <p:nvPicPr>
          <p:cNvPr id="9" name="Picture 2" descr="C:\Users\ИРИНА\Desktop\улыбка.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869160"/>
            <a:ext cx="1633405" cy="1655379"/>
          </a:xfrm>
          <a:prstGeom prst="rect">
            <a:avLst/>
          </a:prstGeom>
          <a:noFill/>
          <a:extLst/>
        </p:spPr>
      </p:pic>
    </p:spTree>
    <p:extLst>
      <p:ext uri="{BB962C8B-B14F-4D97-AF65-F5344CB8AC3E}">
        <p14:creationId xmlns:p14="http://schemas.microsoft.com/office/powerpoint/2010/main" val="323228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
            </a:r>
            <a:br>
              <a:rPr lang="ru-RU" b="0" dirty="0">
                <a:effectLst/>
              </a:rPr>
            </a:br>
            <a:r>
              <a:rPr lang="ru-RU" b="0" dirty="0">
                <a:effectLst/>
              </a:rPr>
              <a:t/>
            </a:r>
            <a:br>
              <a:rPr lang="ru-RU" b="0" dirty="0">
                <a:effectLst/>
              </a:rPr>
            </a:br>
            <a:endParaRPr lang="ru-RU" dirty="0"/>
          </a:p>
        </p:txBody>
      </p:sp>
      <p:sp>
        <p:nvSpPr>
          <p:cNvPr id="11266" name="Rectangle 2"/>
          <p:cNvSpPr>
            <a:spLocks noChangeArrowheads="1"/>
          </p:cNvSpPr>
          <p:nvPr/>
        </p:nvSpPr>
        <p:spPr bwMode="auto">
          <a:xfrm>
            <a:off x="3275856" y="260648"/>
            <a:ext cx="547348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3200" b="1" i="1" dirty="0" smtClean="0">
                <a:solidFill>
                  <a:srgbClr val="FF0000"/>
                </a:solidFill>
                <a:effectLst>
                  <a:outerShdw blurRad="38100" dist="38100" dir="2700000" algn="tl">
                    <a:srgbClr val="000000">
                      <a:alpha val="43137"/>
                    </a:srgbClr>
                  </a:outerShdw>
                </a:effectLst>
              </a:rPr>
              <a:t>МОДЕЛЬ ЭКОСИСТЕМЫ ПОЛЯ</a:t>
            </a:r>
          </a:p>
        </p:txBody>
      </p:sp>
      <p:pic>
        <p:nvPicPr>
          <p:cNvPr id="11265" name="Рисунок 1"/>
          <p:cNvPicPr>
            <a:picLocks noChangeAspect="1" noChangeArrowheads="1"/>
          </p:cNvPicPr>
          <p:nvPr/>
        </p:nvPicPr>
        <p:blipFill>
          <a:blip r:embed="rId2" cstate="print"/>
          <a:srcRect/>
          <a:stretch>
            <a:fillRect/>
          </a:stretch>
        </p:blipFill>
        <p:spPr bwMode="auto">
          <a:xfrm>
            <a:off x="2051720" y="1628800"/>
            <a:ext cx="5769641" cy="2736304"/>
          </a:xfrm>
          <a:prstGeom prst="rect">
            <a:avLst/>
          </a:prstGeom>
          <a:noFill/>
        </p:spPr>
      </p:pic>
      <p:sp>
        <p:nvSpPr>
          <p:cNvPr id="11267" name="Rectangle 3"/>
          <p:cNvSpPr>
            <a:spLocks noChangeArrowheads="1"/>
          </p:cNvSpPr>
          <p:nvPr/>
        </p:nvSpPr>
        <p:spPr bwMode="auto">
          <a:xfrm>
            <a:off x="1547664" y="5157192"/>
            <a:ext cx="7136890"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ea typeface="+mn-ea"/>
                <a:cs typeface="+mn-cs"/>
              </a:rPr>
              <a:t> </a:t>
            </a:r>
            <a:r>
              <a:rPr kumimoji="0" lang="ru-RU" sz="2000" b="1" i="0" u="none" strike="noStrike" cap="none" normalizeH="0" baseline="0" dirty="0" smtClean="0">
                <a:ln>
                  <a:noFill/>
                </a:ln>
                <a:solidFill>
                  <a:srgbClr val="A50021"/>
                </a:solidFill>
                <a:effectLst/>
                <a:ea typeface="+mn-ea"/>
                <a:cs typeface="+mn-cs"/>
              </a:rPr>
              <a:t>Поле – экосистема, но есть отличия от других экосистем.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A50021"/>
                </a:solidFill>
                <a:effectLst/>
                <a:ea typeface="+mn-ea"/>
                <a:cs typeface="+mn-cs"/>
              </a:rPr>
              <a:t> Поле «странная» экосистема, так как присутствует человек.</a:t>
            </a:r>
            <a:r>
              <a:rPr kumimoji="0" lang="ru-RU" sz="2000" b="0" i="0"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p14="http://schemas.microsoft.com/office/powerpoint/2010/main" val="1281111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Рисунок 2"/>
          <p:cNvPicPr>
            <a:picLocks noChangeAspect="1" noChangeArrowheads="1"/>
          </p:cNvPicPr>
          <p:nvPr/>
        </p:nvPicPr>
        <p:blipFill>
          <a:blip r:embed="rId2" cstate="print"/>
          <a:srcRect/>
          <a:stretch>
            <a:fillRect/>
          </a:stretch>
        </p:blipFill>
        <p:spPr bwMode="auto">
          <a:xfrm>
            <a:off x="1259632" y="1268520"/>
            <a:ext cx="3796876" cy="2160000"/>
          </a:xfrm>
          <a:prstGeom prst="rect">
            <a:avLst/>
          </a:prstGeom>
          <a:noFill/>
          <a:ln w="25400">
            <a:solidFill>
              <a:schemeClr val="accent6"/>
            </a:solidFill>
          </a:ln>
        </p:spPr>
      </p:pic>
      <p:pic>
        <p:nvPicPr>
          <p:cNvPr id="10243" name="Рисунок 3"/>
          <p:cNvPicPr>
            <a:picLocks noChangeAspect="1" noChangeArrowheads="1"/>
          </p:cNvPicPr>
          <p:nvPr/>
        </p:nvPicPr>
        <p:blipFill>
          <a:blip r:embed="rId3" cstate="print"/>
          <a:srcRect/>
          <a:stretch>
            <a:fillRect/>
          </a:stretch>
        </p:blipFill>
        <p:spPr bwMode="auto">
          <a:xfrm>
            <a:off x="5361771" y="1268520"/>
            <a:ext cx="3602717" cy="2160000"/>
          </a:xfrm>
          <a:prstGeom prst="rect">
            <a:avLst/>
          </a:prstGeom>
          <a:noFill/>
          <a:ln w="25400">
            <a:solidFill>
              <a:schemeClr val="accent6"/>
            </a:solidFill>
          </a:ln>
        </p:spPr>
      </p:pic>
      <p:pic>
        <p:nvPicPr>
          <p:cNvPr id="10242" name="Рисунок 4"/>
          <p:cNvPicPr>
            <a:picLocks noChangeAspect="1" noChangeArrowheads="1"/>
          </p:cNvPicPr>
          <p:nvPr/>
        </p:nvPicPr>
        <p:blipFill>
          <a:blip r:embed="rId4" cstate="print"/>
          <a:srcRect b="13947"/>
          <a:stretch>
            <a:fillRect/>
          </a:stretch>
        </p:blipFill>
        <p:spPr bwMode="auto">
          <a:xfrm>
            <a:off x="1259632" y="3716792"/>
            <a:ext cx="3816424" cy="2160241"/>
          </a:xfrm>
          <a:prstGeom prst="rect">
            <a:avLst/>
          </a:prstGeom>
          <a:noFill/>
          <a:ln w="25400">
            <a:solidFill>
              <a:schemeClr val="accent6"/>
            </a:solidFill>
          </a:ln>
        </p:spPr>
      </p:pic>
      <p:pic>
        <p:nvPicPr>
          <p:cNvPr id="10241" name="Рисунок 5"/>
          <p:cNvPicPr>
            <a:picLocks noChangeAspect="1" noChangeArrowheads="1"/>
          </p:cNvPicPr>
          <p:nvPr/>
        </p:nvPicPr>
        <p:blipFill>
          <a:blip r:embed="rId5" cstate="print"/>
          <a:srcRect/>
          <a:stretch>
            <a:fillRect/>
          </a:stretch>
        </p:blipFill>
        <p:spPr bwMode="auto">
          <a:xfrm>
            <a:off x="5508104" y="3717032"/>
            <a:ext cx="3309559" cy="2160000"/>
          </a:xfrm>
          <a:prstGeom prst="rect">
            <a:avLst/>
          </a:prstGeom>
          <a:noFill/>
          <a:ln w="25400">
            <a:solidFill>
              <a:schemeClr val="accent6"/>
            </a:solidFill>
          </a:ln>
        </p:spPr>
      </p:pic>
      <p:sp>
        <p:nvSpPr>
          <p:cNvPr id="10245" name="Rectangle 5"/>
          <p:cNvSpPr>
            <a:spLocks noChangeArrowheads="1"/>
          </p:cNvSpPr>
          <p:nvPr/>
        </p:nvSpPr>
        <p:spPr bwMode="auto">
          <a:xfrm>
            <a:off x="4355976" y="188640"/>
            <a:ext cx="462960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3200" b="1" i="1" dirty="0" smtClean="0">
                <a:solidFill>
                  <a:srgbClr val="FF0000"/>
                </a:solidFill>
                <a:effectLst>
                  <a:outerShdw blurRad="38100" dist="38100" dir="2700000" algn="tl">
                    <a:srgbClr val="000000">
                      <a:alpha val="43137"/>
                    </a:srgbClr>
                  </a:outerShdw>
                </a:effectLst>
              </a:rPr>
              <a:t>Преобразование модели</a:t>
            </a:r>
          </a:p>
        </p:txBody>
      </p:sp>
      <p:sp>
        <p:nvSpPr>
          <p:cNvPr id="10248" name="Rectangle 8"/>
          <p:cNvSpPr>
            <a:spLocks noChangeArrowheads="1"/>
          </p:cNvSpPr>
          <p:nvPr/>
        </p:nvSpPr>
        <p:spPr bwMode="auto">
          <a:xfrm>
            <a:off x="0" y="869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49" name="Rectangle 9"/>
          <p:cNvSpPr>
            <a:spLocks noChangeArrowheads="1"/>
          </p:cNvSpPr>
          <p:nvPr/>
        </p:nvSpPr>
        <p:spPr bwMode="auto">
          <a:xfrm>
            <a:off x="0" y="1150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0767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98777" y="1916832"/>
            <a:ext cx="8053743"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2">
                    <a:lumMod val="75000"/>
                  </a:schemeClr>
                </a:solidFill>
                <a:effectLst/>
                <a:ea typeface="+mn-ea"/>
                <a:cs typeface="+mn-cs"/>
              </a:rPr>
              <a:t>100% учащихся – коллективная деятельность интересна</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2400" b="1"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1" i="0" u="none" strike="noStrike" cap="none" normalizeH="0" baseline="0" dirty="0" smtClean="0">
                <a:ln>
                  <a:noFill/>
                </a:ln>
                <a:solidFill>
                  <a:schemeClr val="tx2">
                    <a:lumMod val="75000"/>
                  </a:schemeClr>
                </a:solidFill>
                <a:effectLst/>
                <a:ea typeface="+mn-ea"/>
                <a:cs typeface="+mn-cs"/>
              </a:rPr>
              <a:t>20% учащихся – отметили сложность заданий</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sz="2400" b="1"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1" i="0" u="none" strike="noStrike" cap="none" normalizeH="0" baseline="0" dirty="0" smtClean="0">
                <a:ln>
                  <a:noFill/>
                </a:ln>
                <a:solidFill>
                  <a:schemeClr val="tx2">
                    <a:lumMod val="75000"/>
                  </a:schemeClr>
                </a:solidFill>
                <a:effectLst/>
                <a:ea typeface="+mn-ea"/>
                <a:cs typeface="+mn-cs"/>
              </a:rPr>
              <a:t>55% учащихся – убеждены, что были полезны </a:t>
            </a:r>
            <a:br>
              <a:rPr kumimoji="0" lang="ru-RU" sz="2400" b="1" i="0" u="none" strike="noStrike" cap="none" normalizeH="0" baseline="0" dirty="0" smtClean="0">
                <a:ln>
                  <a:noFill/>
                </a:ln>
                <a:solidFill>
                  <a:schemeClr val="tx2">
                    <a:lumMod val="75000"/>
                  </a:schemeClr>
                </a:solidFill>
                <a:effectLst/>
                <a:ea typeface="+mn-ea"/>
                <a:cs typeface="+mn-cs"/>
              </a:rPr>
            </a:br>
            <a:r>
              <a:rPr kumimoji="0" lang="ru-RU" sz="2400" b="1" i="0" u="none" strike="noStrike" cap="none" normalizeH="0" baseline="0" dirty="0" smtClean="0">
                <a:ln>
                  <a:noFill/>
                </a:ln>
                <a:solidFill>
                  <a:schemeClr val="tx2">
                    <a:lumMod val="75000"/>
                  </a:schemeClr>
                </a:solidFill>
                <a:effectLst/>
                <a:ea typeface="+mn-ea"/>
                <a:cs typeface="+mn-cs"/>
              </a:rPr>
              <a:t>                                  для своей группы</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sz="2400" b="1" i="0" u="none" strike="noStrike" cap="none" normalizeH="0" baseline="0" dirty="0" smtClean="0">
              <a:ln>
                <a:noFill/>
              </a:ln>
              <a:solidFill>
                <a:schemeClr val="tx2">
                  <a:lumMod val="75000"/>
                </a:schemeClr>
              </a:solidFill>
              <a:effectLs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2">
                    <a:lumMod val="75000"/>
                  </a:schemeClr>
                </a:solidFill>
                <a:effectLst/>
                <a:ea typeface="+mn-ea"/>
                <a:cs typeface="+mn-cs"/>
              </a:rPr>
              <a:t>7% учащихся – отметили, что группа работала недружно</a:t>
            </a:r>
            <a:r>
              <a:rPr kumimoji="0" lang="ru-RU" sz="2400" b="1" i="0" u="none" strike="noStrike" cap="none" normalizeH="0" baseline="0" dirty="0" smtClean="0">
                <a:ln>
                  <a:noFill/>
                </a:ln>
                <a:solidFill>
                  <a:schemeClr val="tx2">
                    <a:lumMod val="75000"/>
                  </a:schemeClr>
                </a:solidFill>
                <a:effectLst/>
                <a:cs typeface="Arial" pitchFamily="34" charset="0"/>
              </a:rPr>
              <a:t> </a:t>
            </a:r>
          </a:p>
        </p:txBody>
      </p:sp>
      <p:sp>
        <p:nvSpPr>
          <p:cNvPr id="7" name="Rectangle 5"/>
          <p:cNvSpPr>
            <a:spLocks noChangeArrowheads="1"/>
          </p:cNvSpPr>
          <p:nvPr/>
        </p:nvSpPr>
        <p:spPr bwMode="auto">
          <a:xfrm>
            <a:off x="5724128" y="260648"/>
            <a:ext cx="306045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lang="ru-RU" sz="3200" b="1" i="1" dirty="0" smtClean="0">
                <a:solidFill>
                  <a:srgbClr val="FF0000"/>
                </a:solidFill>
                <a:effectLst>
                  <a:outerShdw blurRad="38100" dist="38100" dir="2700000" algn="tl">
                    <a:srgbClr val="000000">
                      <a:alpha val="43137"/>
                    </a:srgbClr>
                  </a:outerShdw>
                </a:effectLst>
              </a:rPr>
              <a:t>Анализ работы</a:t>
            </a:r>
          </a:p>
        </p:txBody>
      </p:sp>
    </p:spTree>
    <p:extLst>
      <p:ext uri="{BB962C8B-B14F-4D97-AF65-F5344CB8AC3E}">
        <p14:creationId xmlns:p14="http://schemas.microsoft.com/office/powerpoint/2010/main" val="403532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747</TotalTime>
  <Words>218</Words>
  <Application>Microsoft Office PowerPoint</Application>
  <PresentationFormat>Экран (4:3)</PresentationFormat>
  <Paragraphs>70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 Всероссийский конкурс педагогического мастерства « Мой лучший урок»  </vt:lpstr>
      <vt:lpstr>Тип урока: урок моделирования. Тема: экосистема поля. Ресурсы:  -  ноутбук (один на группу учащихся), -  проектор, экран, -  документ – камера, -  наборы для создания модели, -  анкеты, -  карточки с заданиями (Приложение 1, 2). Организация пространства: -  фронтальная работа,  -  групповая работа.</vt:lpstr>
      <vt:lpstr>Образовательные:  - сформулировать отличительные особенности поля от других экосистем; - составить модель экосистемы поля  Воспитательные: - формировать умение взаимодействовать с одноклассниками в групповой работе.  Формировать УУД: - личностные: способность к самооценке на основе критерия успешности     коллективной деятельности; - регулятивные УУД: умение формулировать цель на уроке, работать по коллективно    составленному плану, высказывать свое предположение; - коммуникативные УУД: овладение правилами коллективной деятельности,     умение договариваться и приходить к общему решению в совместной деятельности; - познавательные УУД: осуществлять поиск необходимой информации для    выполнения учебных заданий с использованием Интернета и учебной литературы. </vt:lpstr>
      <vt:lpstr>1. Мотивация к учебной деятельности (2 мин.).  2. Актуализация (2 мин.).  3. Преобразование условий задачи (5 мин.).  4. Построение проекта выхода из затруднения (5 мин.).  5. Моделирование. Преобразование модели (15 мин.).  6. Первичное закрепление (5 мин.).  7. Самостоятельная работа с проверкой по эталону (5 мин.).  8. Рефлексия учебной деятельности на уроке (15 мин.).</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урока:  1.Орг. момент ( 5 мин.)  2.Актуализация знаний. ( 1О минут)  3.Создание ситуации успеха. (7 мин.)  4.Создание проблемной ситуации ( 7 минут)  5. «Открытие»  нового знания(5  мин.)  6.Первичное закрепление, самоконтроль. (5 минут)   7.Итог урока (1-2мин.)  8. Домашнее задание ( на выбор)</dc:title>
  <dc:creator>ИРИНА</dc:creator>
  <cp:lastModifiedBy>ADM</cp:lastModifiedBy>
  <cp:revision>65</cp:revision>
  <dcterms:created xsi:type="dcterms:W3CDTF">2013-12-03T12:19:15Z</dcterms:created>
  <dcterms:modified xsi:type="dcterms:W3CDTF">2014-12-05T12:13:34Z</dcterms:modified>
</cp:coreProperties>
</file>